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92" r:id="rId2"/>
    <p:sldId id="256" r:id="rId3"/>
    <p:sldId id="258" r:id="rId4"/>
    <p:sldId id="259" r:id="rId5"/>
    <p:sldId id="261" r:id="rId6"/>
    <p:sldId id="262" r:id="rId7"/>
    <p:sldId id="263" r:id="rId8"/>
    <p:sldId id="285" r:id="rId9"/>
    <p:sldId id="302" r:id="rId10"/>
    <p:sldId id="286" r:id="rId11"/>
    <p:sldId id="287" r:id="rId12"/>
    <p:sldId id="271" r:id="rId13"/>
    <p:sldId id="272" r:id="rId14"/>
    <p:sldId id="268" r:id="rId15"/>
    <p:sldId id="270" r:id="rId16"/>
    <p:sldId id="288" r:id="rId17"/>
    <p:sldId id="277" r:id="rId18"/>
    <p:sldId id="290" r:id="rId19"/>
    <p:sldId id="291" r:id="rId20"/>
    <p:sldId id="289" r:id="rId21"/>
    <p:sldId id="294" r:id="rId22"/>
    <p:sldId id="293" r:id="rId2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0000"/>
    <a:srgbClr val="FFFF00"/>
    <a:srgbClr val="0000FF"/>
    <a:srgbClr val="E8DF66"/>
    <a:srgbClr val="FFC31B"/>
    <a:srgbClr val="CCCC00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0" y="303213"/>
            <a:ext cx="1588" cy="15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03238" y="4316413"/>
            <a:ext cx="5856287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PT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</p:spPr>
        <p:txBody>
          <a:bodyPr wrap="none" anchor="ctr"/>
          <a:lstStyle/>
          <a:p>
            <a:endParaRPr lang="pt-P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500063"/>
            <a:ext cx="1941513" cy="56261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500063"/>
            <a:ext cx="5676900" cy="56261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6DCAC"/>
            </a:gs>
            <a:gs pos="100000">
              <a:srgbClr val="E6DCA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"/>
          <p:cNvSpPr txBox="1"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00063"/>
            <a:ext cx="7770813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título de texto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em estrutura de tópicos</a:t>
            </a:r>
          </a:p>
          <a:p>
            <a:pPr lvl="1"/>
            <a:r>
              <a:rPr lang="en-GB" smtClean="0"/>
              <a:t>Segundo Nível da Estrutura de Tópicos</a:t>
            </a:r>
          </a:p>
          <a:p>
            <a:pPr lvl="2"/>
            <a:r>
              <a:rPr lang="en-GB" smtClean="0"/>
              <a:t>Terceiro Nível da Estrutura de Tópicos</a:t>
            </a:r>
          </a:p>
          <a:p>
            <a:pPr lvl="3"/>
            <a:r>
              <a:rPr lang="en-GB" smtClean="0"/>
              <a:t>Quarto Nível da Estrutura de Tópicos</a:t>
            </a:r>
          </a:p>
          <a:p>
            <a:pPr lvl="4"/>
            <a:r>
              <a:rPr lang="en-GB" smtClean="0"/>
              <a:t>Quinto Nível da Estrutura de Tópicos</a:t>
            </a:r>
          </a:p>
          <a:p>
            <a:pPr lvl="4"/>
            <a:r>
              <a:rPr lang="en-GB" smtClean="0"/>
              <a:t>Sexto Nível da Estrutura de Tópicos</a:t>
            </a:r>
          </a:p>
          <a:p>
            <a:pPr lvl="4"/>
            <a:r>
              <a:rPr lang="en-GB" smtClean="0"/>
              <a:t>Sétimo Nível da Estrutura de Tópicos</a:t>
            </a:r>
          </a:p>
          <a:p>
            <a:pPr lvl="4"/>
            <a:r>
              <a:rPr lang="en-GB" smtClean="0"/>
              <a:t>Oitavo Nível da Estrutura de Tópicos</a:t>
            </a:r>
          </a:p>
          <a:p>
            <a:pPr lvl="4"/>
            <a:r>
              <a:rPr lang="en-GB" smtClean="0"/>
              <a:t>Nono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5pPr>
      <a:lvl6pPr marL="4572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6pPr>
      <a:lvl7pPr marL="9144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7pPr>
      <a:lvl8pPr marL="13716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8pPr>
      <a:lvl9pPr marL="1828800" algn="l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Times New Roman" pitchFamily="18" charset="0"/>
        </a:defRPr>
      </a:lvl9pPr>
    </p:titleStyle>
    <p:bodyStyle>
      <a:lvl1pPr marL="341313" indent="-341313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surv.gov.nf.ca/images/minjpg/63_2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683568" y="2924944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t-PT" sz="4400" b="1" dirty="0">
                <a:solidFill>
                  <a:schemeClr val="accent2"/>
                </a:solidFill>
                <a:latin typeface="Comic Sans MS" pitchFamily="66" charset="0"/>
              </a:rPr>
              <a:t>A dança dos continentes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76200"/>
            <a:ext cx="21336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4" cstate="print"/>
          <a:srcRect r="17551"/>
          <a:stretch>
            <a:fillRect/>
          </a:stretch>
        </p:blipFill>
        <p:spPr bwMode="auto">
          <a:xfrm>
            <a:off x="5410200" y="3419475"/>
            <a:ext cx="34290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03350" y="260350"/>
            <a:ext cx="4395788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ts val="1625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26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Alfred Wegener - 1910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6804025" y="3141663"/>
            <a:ext cx="2017713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spcBef>
                <a:spcPts val="938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500">
                <a:solidFill>
                  <a:schemeClr val="tx1"/>
                </a:solidFill>
                <a:latin typeface="Comic Sans MS" pitchFamily="66" charset="0"/>
              </a:rPr>
              <a:t>Cientista alemão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7950" y="1484313"/>
            <a:ext cx="5127625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chemeClr val="tx1"/>
                </a:solidFill>
                <a:latin typeface="Comic Sans MS" pitchFamily="66" charset="0"/>
              </a:rPr>
              <a:t>Livro: A origem dos continentes e oceanos</a:t>
            </a:r>
          </a:p>
          <a:p>
            <a:pPr algn="ctr" eaLnBrk="1" hangingPunct="1">
              <a:spcBef>
                <a:spcPts val="25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chemeClr val="tx1"/>
                </a:solidFill>
              </a:rPr>
              <a:t> </a:t>
            </a:r>
            <a:r>
              <a:rPr lang="en-GB" sz="4000" b="1">
                <a:solidFill>
                  <a:srgbClr val="442200"/>
                </a:solidFill>
                <a:latin typeface="English111 Vivace BT" pitchFamily="64" charset="0"/>
              </a:rPr>
              <a:t>Pangea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23850" y="6165850"/>
            <a:ext cx="4968875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5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chemeClr val="tx1"/>
                </a:solidFill>
                <a:latin typeface="Comic Sans MS" pitchFamily="66" charset="0"/>
              </a:rPr>
              <a:t>Teoria da deriva continental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307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/>
          <p:cNvGrpSpPr>
            <a:grpSpLocks/>
          </p:cNvGrpSpPr>
          <p:nvPr/>
        </p:nvGrpSpPr>
        <p:grpSpPr bwMode="auto">
          <a:xfrm>
            <a:off x="609600" y="1295400"/>
            <a:ext cx="8229600" cy="1149350"/>
            <a:chOff x="384" y="816"/>
            <a:chExt cx="5184" cy="724"/>
          </a:xfrm>
        </p:grpSpPr>
        <p:sp>
          <p:nvSpPr>
            <p:cNvPr id="4101" name="AutoShape 2"/>
            <p:cNvSpPr>
              <a:spLocks noChangeArrowheads="1"/>
            </p:cNvSpPr>
            <p:nvPr/>
          </p:nvSpPr>
          <p:spPr bwMode="auto">
            <a:xfrm>
              <a:off x="384" y="816"/>
              <a:ext cx="5184" cy="720"/>
            </a:xfrm>
            <a:prstGeom prst="roundRect">
              <a:avLst>
                <a:gd name="adj" fmla="val 139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102" name="Text Box 3"/>
            <p:cNvSpPr txBox="1">
              <a:spLocks noChangeArrowheads="1"/>
            </p:cNvSpPr>
            <p:nvPr/>
          </p:nvSpPr>
          <p:spPr bwMode="auto">
            <a:xfrm>
              <a:off x="384" y="816"/>
              <a:ext cx="5184" cy="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457200" indent="-457200" eaLnBrk="1" hangingPunct="1">
                <a:lnSpc>
                  <a:spcPct val="90000"/>
                </a:lnSpc>
                <a:spcBef>
                  <a:spcPts val="550"/>
                </a:spcBef>
                <a:buClr>
                  <a:srgbClr val="000000"/>
                </a:buClr>
                <a:buSzPct val="100000"/>
                <a:buFont typeface="Times New Roman" pitchFamily="18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en-GB" sz="2600" u="sng">
                  <a:solidFill>
                    <a:schemeClr val="tx1"/>
                  </a:solidFill>
                  <a:latin typeface="Arial" charset="0"/>
                </a:rPr>
                <a:t>MORFOLÓGICOS</a:t>
              </a:r>
              <a:r>
                <a:rPr lang="en-GB" sz="2800">
                  <a:solidFill>
                    <a:schemeClr val="tx1"/>
                  </a:solidFill>
                  <a:latin typeface="Arial" charset="0"/>
                </a:rPr>
                <a:t>: </a:t>
              </a:r>
              <a:r>
                <a:rPr lang="en-GB" sz="2200">
                  <a:solidFill>
                    <a:schemeClr val="tx1"/>
                  </a:solidFill>
                  <a:latin typeface="Arial" charset="0"/>
                </a:rPr>
                <a:t>as linhas da costa de alguns continentes encaixam perfeitamente.</a:t>
              </a:r>
            </a:p>
            <a:p>
              <a:pPr marL="457200" indent="-457200" eaLnBrk="1" hangingPunct="1">
                <a:lnSpc>
                  <a:spcPct val="90000"/>
                </a:lnSpc>
                <a:spcBef>
                  <a:spcPts val="55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en-GB" sz="2200">
                <a:solidFill>
                  <a:schemeClr val="tx1"/>
                </a:solidFill>
                <a:latin typeface="Arial" charset="0"/>
              </a:endParaRPr>
            </a:p>
          </p:txBody>
        </p:sp>
      </p:grp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2424113"/>
            <a:ext cx="4752975" cy="359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908175" y="260350"/>
            <a:ext cx="486568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ts val="1625"/>
              </a:spcBef>
              <a:buClr>
                <a:srgbClr val="FF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2800" b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Argumentos de Wegener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 t="1962" b="4289"/>
          <a:stretch>
            <a:fillRect/>
          </a:stretch>
        </p:blipFill>
        <p:spPr bwMode="auto">
          <a:xfrm>
            <a:off x="395288" y="908050"/>
            <a:ext cx="8153400" cy="5689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123" name="AutoShape 2"/>
          <p:cNvSpPr>
            <a:spLocks noChangeArrowheads="1"/>
          </p:cNvSpPr>
          <p:nvPr/>
        </p:nvSpPr>
        <p:spPr bwMode="auto">
          <a:xfrm>
            <a:off x="666750" y="304800"/>
            <a:ext cx="7129463" cy="479425"/>
          </a:xfrm>
          <a:prstGeom prst="roundRect">
            <a:avLst>
              <a:gd name="adj" fmla="val 33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GB" sz="2600" u="sng">
                <a:solidFill>
                  <a:schemeClr val="tx1"/>
                </a:solidFill>
                <a:latin typeface="Arial" charset="0"/>
              </a:rPr>
              <a:t>PALEONTOLÓGICOS</a:t>
            </a:r>
            <a:r>
              <a:rPr lang="en-GB" sz="2800">
                <a:solidFill>
                  <a:schemeClr val="tx1"/>
                </a:solidFill>
                <a:latin typeface="Arial" charset="0"/>
              </a:rPr>
              <a:t>: </a:t>
            </a:r>
            <a:r>
              <a:rPr lang="en-GB" sz="2200">
                <a:solidFill>
                  <a:schemeClr val="tx1"/>
                </a:solidFill>
                <a:latin typeface="Arial" charset="0"/>
              </a:rPr>
              <a:t>Fósseis de </a:t>
            </a:r>
            <a:r>
              <a:rPr lang="en-GB" sz="2200" i="1">
                <a:solidFill>
                  <a:schemeClr val="tx1"/>
                </a:solidFill>
                <a:latin typeface="Arial" charset="0"/>
              </a:rPr>
              <a:t>Glossopteris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538" y="1052513"/>
            <a:ext cx="3384550" cy="211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1093788" y="304800"/>
            <a:ext cx="7396162" cy="501650"/>
          </a:xfrm>
          <a:prstGeom prst="roundRect">
            <a:avLst>
              <a:gd name="adj" fmla="val 306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marL="457200" indent="-457200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GB" sz="2600" u="sng">
                <a:solidFill>
                  <a:schemeClr val="tx1"/>
                </a:solidFill>
                <a:latin typeface="Arial" charset="0"/>
              </a:rPr>
              <a:t>CLIMÁTICOS</a:t>
            </a:r>
            <a:r>
              <a:rPr lang="en-GB" sz="2800">
                <a:solidFill>
                  <a:schemeClr val="tx1"/>
                </a:solidFill>
                <a:latin typeface="Arial" charset="0"/>
              </a:rPr>
              <a:t>: </a:t>
            </a:r>
            <a:r>
              <a:rPr lang="en-GB" sz="2200">
                <a:solidFill>
                  <a:schemeClr val="tx1"/>
                </a:solidFill>
                <a:latin typeface="Arial" charset="0"/>
              </a:rPr>
              <a:t>Evidências de glaciações há 300 Ma</a:t>
            </a:r>
          </a:p>
        </p:txBody>
      </p:sp>
      <p:pic>
        <p:nvPicPr>
          <p:cNvPr id="8196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836613"/>
            <a:ext cx="5791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glacia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981075"/>
            <a:ext cx="7272337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1619250" y="0"/>
            <a:ext cx="6135688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ts val="1625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26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Anos 50 – Ressurgimento da teoria</a:t>
            </a:r>
            <a:r>
              <a:rPr lang="en-GB" sz="2600" b="1" smtClean="0"/>
              <a:t> 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468313" y="476250"/>
            <a:ext cx="81534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chemeClr val="tx1"/>
                </a:solidFill>
                <a:latin typeface="Arial" charset="0"/>
              </a:rPr>
              <a:t>Com o uso de sonares descobriu-se um ambiente geologicamente mais activo do que se pensava.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1438" y="602138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50000"/>
              </a:lnSpc>
              <a:spcBef>
                <a:spcPts val="1300"/>
              </a:spcBef>
              <a:buClr>
                <a:srgbClr val="333399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>
                <a:solidFill>
                  <a:srgbClr val="333399"/>
                </a:solidFill>
                <a:latin typeface="Arial" charset="0"/>
              </a:rPr>
              <a:t>Cadeia meso-oceânica</a:t>
            </a:r>
          </a:p>
          <a:p>
            <a:pPr algn="ctr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chemeClr val="tx1"/>
                </a:solidFill>
                <a:latin typeface="Arial" charset="0"/>
              </a:rPr>
              <a:t> -maior fluxo térmico		 -forte actividade sísmica e vulcânica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196975"/>
            <a:ext cx="69850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3851275" y="260350"/>
            <a:ext cx="15240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ts val="1625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26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Anos 60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8763000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85344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5000"/>
              </a:lnSpc>
              <a:spcBef>
                <a:spcPts val="1250"/>
              </a:spcBef>
              <a:buClr>
                <a:srgbClr val="FF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FF0000"/>
                </a:solidFill>
                <a:latin typeface="Arial" charset="0"/>
              </a:rPr>
              <a:t>Geocronologia- </a:t>
            </a:r>
            <a:r>
              <a:rPr lang="en-GB" sz="2000">
                <a:solidFill>
                  <a:schemeClr val="tx1"/>
                </a:solidFill>
                <a:latin typeface="Arial" charset="0"/>
              </a:rPr>
              <a:t>rochas do</a:t>
            </a:r>
            <a:r>
              <a:rPr lang="en-GB" sz="200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GB" sz="2000">
                <a:solidFill>
                  <a:schemeClr val="tx1"/>
                </a:solidFill>
                <a:latin typeface="Arial" charset="0"/>
              </a:rPr>
              <a:t> fundo oceânico eram cada vez mais jovens conforme se aproximavam da dorsal.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492500" y="6021388"/>
            <a:ext cx="2590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ts val="2000"/>
              </a:spcBef>
              <a:buClr>
                <a:srgbClr val="663300"/>
              </a:buClr>
              <a:buSzPct val="100000"/>
              <a:buFont typeface="English111 Vivace BT" pitchFamily="64" charset="0"/>
              <a:buNone/>
              <a:defRPr/>
            </a:pPr>
            <a:r>
              <a:rPr lang="en-GB" sz="3200" b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Por quê?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riftes e tectónica-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2492375"/>
            <a:ext cx="4249737" cy="31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1187450" y="765175"/>
            <a:ext cx="698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>
                <a:solidFill>
                  <a:schemeClr val="tx1"/>
                </a:solidFill>
                <a:latin typeface="Comic Sans MS" pitchFamily="66" charset="0"/>
              </a:rPr>
              <a:t>Parece haver formação de fundo oceânico a partir do rifte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971550" y="115888"/>
            <a:ext cx="6335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b="1">
                <a:solidFill>
                  <a:schemeClr val="tx1"/>
                </a:solidFill>
                <a:latin typeface="Comic Sans MS" pitchFamily="66" charset="0"/>
                <a:cs typeface="Arial" charset="0"/>
              </a:rPr>
              <a:t>Na década de 60 surge a</a:t>
            </a:r>
          </a:p>
        </p:txBody>
      </p:sp>
      <p:sp>
        <p:nvSpPr>
          <p:cNvPr id="80901" name="WordArt 5"/>
          <p:cNvSpPr>
            <a:spLocks noChangeArrowheads="1" noChangeShapeType="1" noTextEdit="1"/>
          </p:cNvSpPr>
          <p:nvPr/>
        </p:nvSpPr>
        <p:spPr bwMode="auto">
          <a:xfrm>
            <a:off x="971550" y="692150"/>
            <a:ext cx="72485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>
                        <a:alpha val="89998"/>
                      </a:srgbClr>
                    </a:gs>
                    <a:gs pos="100000">
                      <a:srgbClr val="FFFF00">
                        <a:alpha val="37999"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Teoria da tectónica de placas</a:t>
            </a:r>
          </a:p>
        </p:txBody>
      </p:sp>
      <p:pic>
        <p:nvPicPr>
          <p:cNvPr id="80903" name="Picture 7" descr="Placas_tect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412875"/>
            <a:ext cx="7200900" cy="487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5"/>
          <p:cNvSpPr>
            <a:spLocks noChangeArrowheads="1"/>
          </p:cNvSpPr>
          <p:nvPr/>
        </p:nvSpPr>
        <p:spPr bwMode="auto">
          <a:xfrm>
            <a:off x="0" y="1271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pt-PT">
              <a:solidFill>
                <a:schemeClr val="tx1"/>
              </a:solidFill>
            </a:endParaRPr>
          </a:p>
        </p:txBody>
      </p:sp>
      <p:pic>
        <p:nvPicPr>
          <p:cNvPr id="62478" name="Picture 14" descr="mso896F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15" t="1903" r="2255" b="9515"/>
          <a:stretch>
            <a:fillRect/>
          </a:stretch>
        </p:blipFill>
        <p:spPr bwMode="auto">
          <a:xfrm>
            <a:off x="4284663" y="2349500"/>
            <a:ext cx="4313237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16"/>
          <p:cNvSpPr>
            <a:spLocks noChangeArrowheads="1"/>
          </p:cNvSpPr>
          <p:nvPr/>
        </p:nvSpPr>
        <p:spPr bwMode="auto">
          <a:xfrm>
            <a:off x="0" y="1271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pt-PT">
              <a:solidFill>
                <a:schemeClr val="tx1"/>
              </a:solidFill>
            </a:endParaRPr>
          </a:p>
        </p:txBody>
      </p:sp>
      <p:sp>
        <p:nvSpPr>
          <p:cNvPr id="11270" name="Text Box 29"/>
          <p:cNvSpPr txBox="1">
            <a:spLocks noChangeArrowheads="1"/>
          </p:cNvSpPr>
          <p:nvPr/>
        </p:nvSpPr>
        <p:spPr bwMode="auto">
          <a:xfrm>
            <a:off x="3922713" y="692150"/>
            <a:ext cx="4321175" cy="457200"/>
          </a:xfrm>
          <a:prstGeom prst="rect">
            <a:avLst/>
          </a:prstGeom>
          <a:solidFill>
            <a:srgbClr val="E8DF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sp>
        <p:nvSpPr>
          <p:cNvPr id="11271" name="Text Box 30"/>
          <p:cNvSpPr txBox="1">
            <a:spLocks noChangeArrowheads="1"/>
          </p:cNvSpPr>
          <p:nvPr/>
        </p:nvSpPr>
        <p:spPr bwMode="auto">
          <a:xfrm>
            <a:off x="3132138" y="188913"/>
            <a:ext cx="4752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PT"/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3348038" y="188913"/>
            <a:ext cx="5327650" cy="519112"/>
          </a:xfrm>
          <a:prstGeom prst="rect">
            <a:avLst/>
          </a:prstGeom>
          <a:solidFill>
            <a:srgbClr val="E8D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800" b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Placas Tectónicas</a:t>
            </a:r>
          </a:p>
        </p:txBody>
      </p:sp>
      <p:sp>
        <p:nvSpPr>
          <p:cNvPr id="11273" name="Text Box 32"/>
          <p:cNvSpPr txBox="1">
            <a:spLocks noChangeArrowheads="1"/>
          </p:cNvSpPr>
          <p:nvPr/>
        </p:nvSpPr>
        <p:spPr bwMode="auto">
          <a:xfrm>
            <a:off x="4287838" y="692150"/>
            <a:ext cx="3740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b="1">
                <a:latin typeface="Comic Sans MS" pitchFamily="66" charset="0"/>
              </a:rPr>
              <a:t>Fragmentos da litosfera</a:t>
            </a:r>
          </a:p>
        </p:txBody>
      </p:sp>
      <p:sp>
        <p:nvSpPr>
          <p:cNvPr id="11274" name="Rectangle 38"/>
          <p:cNvSpPr>
            <a:spLocks noChangeArrowheads="1"/>
          </p:cNvSpPr>
          <p:nvPr/>
        </p:nvSpPr>
        <p:spPr bwMode="auto">
          <a:xfrm>
            <a:off x="0" y="3644900"/>
            <a:ext cx="827088" cy="1152525"/>
          </a:xfrm>
          <a:prstGeom prst="rect">
            <a:avLst/>
          </a:prstGeom>
          <a:solidFill>
            <a:srgbClr val="E8DF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grpSp>
        <p:nvGrpSpPr>
          <p:cNvPr id="11275" name="Group 40"/>
          <p:cNvGrpSpPr>
            <a:grpSpLocks/>
          </p:cNvGrpSpPr>
          <p:nvPr/>
        </p:nvGrpSpPr>
        <p:grpSpPr bwMode="auto">
          <a:xfrm>
            <a:off x="0" y="179388"/>
            <a:ext cx="1331913" cy="4618037"/>
            <a:chOff x="0" y="113"/>
            <a:chExt cx="839" cy="2909"/>
          </a:xfrm>
        </p:grpSpPr>
        <p:sp>
          <p:nvSpPr>
            <p:cNvPr id="11276" name="AutoShape 36"/>
            <p:cNvSpPr>
              <a:spLocks noChangeArrowheads="1"/>
            </p:cNvSpPr>
            <p:nvPr/>
          </p:nvSpPr>
          <p:spPr bwMode="auto">
            <a:xfrm rot="-5106629">
              <a:off x="-914" y="1082"/>
              <a:ext cx="2721" cy="784"/>
            </a:xfrm>
            <a:custGeom>
              <a:avLst/>
              <a:gdLst>
                <a:gd name="T0" fmla="*/ 1361 w 21600"/>
                <a:gd name="T1" fmla="*/ 0 h 21600"/>
                <a:gd name="T2" fmla="*/ 340 w 21600"/>
                <a:gd name="T3" fmla="*/ 392 h 21600"/>
                <a:gd name="T4" fmla="*/ 1361 w 21600"/>
                <a:gd name="T5" fmla="*/ 196 h 21600"/>
                <a:gd name="T6" fmla="*/ 2381 w 21600"/>
                <a:gd name="T7" fmla="*/ 39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1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E8DF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1277" name="Rectangle 37"/>
            <p:cNvSpPr>
              <a:spLocks noChangeArrowheads="1"/>
            </p:cNvSpPr>
            <p:nvPr/>
          </p:nvSpPr>
          <p:spPr bwMode="auto">
            <a:xfrm>
              <a:off x="385" y="2205"/>
              <a:ext cx="46" cy="817"/>
            </a:xfrm>
            <a:prstGeom prst="rect">
              <a:avLst/>
            </a:prstGeom>
            <a:solidFill>
              <a:srgbClr val="E8DF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1278" name="Rectangle 39"/>
            <p:cNvSpPr>
              <a:spLocks noChangeArrowheads="1"/>
            </p:cNvSpPr>
            <p:nvPr/>
          </p:nvSpPr>
          <p:spPr bwMode="auto">
            <a:xfrm>
              <a:off x="0" y="119"/>
              <a:ext cx="612" cy="453"/>
            </a:xfrm>
            <a:prstGeom prst="rect">
              <a:avLst/>
            </a:prstGeom>
            <a:solidFill>
              <a:srgbClr val="E8DF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4"/>
          <p:cNvGrpSpPr>
            <a:grpSpLocks/>
          </p:cNvGrpSpPr>
          <p:nvPr/>
        </p:nvGrpSpPr>
        <p:grpSpPr bwMode="auto">
          <a:xfrm>
            <a:off x="1763713" y="260350"/>
            <a:ext cx="5791200" cy="685800"/>
            <a:chOff x="1056" y="144"/>
            <a:chExt cx="3648" cy="432"/>
          </a:xfrm>
        </p:grpSpPr>
        <p:sp>
          <p:nvSpPr>
            <p:cNvPr id="12294" name="AutoShape 5"/>
            <p:cNvSpPr>
              <a:spLocks noChangeArrowheads="1"/>
            </p:cNvSpPr>
            <p:nvPr/>
          </p:nvSpPr>
          <p:spPr bwMode="auto">
            <a:xfrm>
              <a:off x="1056" y="144"/>
              <a:ext cx="3648" cy="432"/>
            </a:xfrm>
            <a:prstGeom prst="roundRect">
              <a:avLst>
                <a:gd name="adj" fmla="val 231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63494" name="Text Box 6"/>
            <p:cNvSpPr txBox="1">
              <a:spLocks noChangeArrowheads="1"/>
            </p:cNvSpPr>
            <p:nvPr/>
          </p:nvSpPr>
          <p:spPr bwMode="auto">
            <a:xfrm>
              <a:off x="1056" y="144"/>
              <a:ext cx="3648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900"/>
                </a:spcBef>
                <a:buClr>
                  <a:srgbClr val="3333CC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3600" b="1" smtClean="0">
                  <a:solidFill>
                    <a:srgbClr val="33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pitchFamily="66" charset="0"/>
                </a:rPr>
                <a:t>Limites divergentes</a:t>
              </a:r>
            </a:p>
          </p:txBody>
        </p:sp>
      </p:grpSp>
      <p:pic>
        <p:nvPicPr>
          <p:cNvPr id="63495" name="Picture 7" descr="placa divergent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1196975"/>
            <a:ext cx="3024187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6" name="Picture 8" descr="riftes e tectónica-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2997200"/>
            <a:ext cx="4103688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5292725" y="3644900"/>
            <a:ext cx="331152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b="1">
                <a:solidFill>
                  <a:schemeClr val="tx1"/>
                </a:solidFill>
                <a:latin typeface="Arial" charset="0"/>
              </a:rPr>
              <a:t>Riftes</a:t>
            </a:r>
          </a:p>
          <a:p>
            <a:pPr>
              <a:spcBef>
                <a:spcPct val="50000"/>
              </a:spcBef>
            </a:pPr>
            <a:r>
              <a:rPr lang="pt-PT" b="1">
                <a:solidFill>
                  <a:schemeClr val="tx1"/>
                </a:solidFill>
                <a:latin typeface="Arial" charset="0"/>
              </a:rPr>
              <a:t>Dorsais oceânicas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"/>
          <p:cNvGrpSpPr>
            <a:grpSpLocks/>
          </p:cNvGrpSpPr>
          <p:nvPr/>
        </p:nvGrpSpPr>
        <p:grpSpPr bwMode="auto">
          <a:xfrm>
            <a:off x="1763713" y="260350"/>
            <a:ext cx="5791200" cy="685800"/>
            <a:chOff x="1056" y="144"/>
            <a:chExt cx="3648" cy="432"/>
          </a:xfrm>
        </p:grpSpPr>
        <p:sp>
          <p:nvSpPr>
            <p:cNvPr id="13325" name="AutoShape 2"/>
            <p:cNvSpPr>
              <a:spLocks noChangeArrowheads="1"/>
            </p:cNvSpPr>
            <p:nvPr/>
          </p:nvSpPr>
          <p:spPr bwMode="auto">
            <a:xfrm>
              <a:off x="1056" y="144"/>
              <a:ext cx="3648" cy="432"/>
            </a:xfrm>
            <a:prstGeom prst="roundRect">
              <a:avLst>
                <a:gd name="adj" fmla="val 231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8435" name="Text Box 3"/>
            <p:cNvSpPr txBox="1">
              <a:spLocks noChangeArrowheads="1"/>
            </p:cNvSpPr>
            <p:nvPr/>
          </p:nvSpPr>
          <p:spPr bwMode="auto">
            <a:xfrm>
              <a:off x="1056" y="144"/>
              <a:ext cx="3648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900"/>
                </a:spcBef>
                <a:buClr>
                  <a:srgbClr val="3333CC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3600" b="1" smtClean="0">
                  <a:solidFill>
                    <a:srgbClr val="33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pitchFamily="66" charset="0"/>
                </a:rPr>
                <a:t>Limites divergentes</a:t>
              </a:r>
            </a:p>
          </p:txBody>
        </p:sp>
      </p:grp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71600"/>
            <a:ext cx="80772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6" name="Group 5"/>
          <p:cNvGrpSpPr>
            <a:grpSpLocks/>
          </p:cNvGrpSpPr>
          <p:nvPr/>
        </p:nvGrpSpPr>
        <p:grpSpPr bwMode="auto">
          <a:xfrm>
            <a:off x="539750" y="908050"/>
            <a:ext cx="7543800" cy="533400"/>
            <a:chOff x="144" y="576"/>
            <a:chExt cx="4752" cy="336"/>
          </a:xfrm>
        </p:grpSpPr>
        <p:sp>
          <p:nvSpPr>
            <p:cNvPr id="13323" name="AutoShape 6"/>
            <p:cNvSpPr>
              <a:spLocks noChangeArrowheads="1"/>
            </p:cNvSpPr>
            <p:nvPr/>
          </p:nvSpPr>
          <p:spPr bwMode="auto">
            <a:xfrm>
              <a:off x="144" y="576"/>
              <a:ext cx="4752" cy="336"/>
            </a:xfrm>
            <a:prstGeom prst="roundRect">
              <a:avLst>
                <a:gd name="adj" fmla="val 296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3324" name="Text Box 7"/>
            <p:cNvSpPr txBox="1">
              <a:spLocks noChangeArrowheads="1"/>
            </p:cNvSpPr>
            <p:nvPr/>
          </p:nvSpPr>
          <p:spPr bwMode="auto">
            <a:xfrm>
              <a:off x="144" y="576"/>
              <a:ext cx="4752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341313" indent="-341313" algn="ctr" eaLnBrk="1" hangingPunct="1">
                <a:lnSpc>
                  <a:spcPct val="95000"/>
                </a:lnSpc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</a:pPr>
              <a:r>
                <a:rPr lang="en-GB" sz="2800" b="1">
                  <a:solidFill>
                    <a:srgbClr val="000000"/>
                  </a:solidFill>
                  <a:latin typeface="Arial" charset="0"/>
                </a:rPr>
                <a:t>Dorsais oceânicas</a:t>
              </a:r>
            </a:p>
          </p:txBody>
        </p:sp>
      </p:grpSp>
      <p:sp>
        <p:nvSpPr>
          <p:cNvPr id="18440" name="Oval 8"/>
          <p:cNvSpPr>
            <a:spLocks noChangeArrowheads="1"/>
          </p:cNvSpPr>
          <p:nvPr/>
        </p:nvSpPr>
        <p:spPr bwMode="auto">
          <a:xfrm rot="-1200000">
            <a:off x="3346450" y="2514600"/>
            <a:ext cx="912813" cy="2736850"/>
          </a:xfrm>
          <a:prstGeom prst="ellipse">
            <a:avLst/>
          </a:prstGeom>
          <a:noFill/>
          <a:ln w="1908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 rot="1860000">
            <a:off x="1235075" y="3335338"/>
            <a:ext cx="846138" cy="2438400"/>
          </a:xfrm>
          <a:prstGeom prst="ellipse">
            <a:avLst/>
          </a:prstGeom>
          <a:noFill/>
          <a:ln w="1908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 rot="-3720000">
            <a:off x="6296026" y="3455987"/>
            <a:ext cx="609600" cy="2384425"/>
          </a:xfrm>
          <a:prstGeom prst="ellipse">
            <a:avLst/>
          </a:prstGeom>
          <a:noFill/>
          <a:ln w="1908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304800" y="6096000"/>
            <a:ext cx="251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5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chemeClr val="tx1"/>
                </a:solidFill>
              </a:rPr>
              <a:t>Dorsal do Leste-Pacífico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048000" y="5943600"/>
            <a:ext cx="2667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5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chemeClr val="tx1"/>
                </a:solidFill>
              </a:rPr>
              <a:t>Dorsal Meso Atlântica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5715000" y="6172200"/>
            <a:ext cx="2667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5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chemeClr val="tx1"/>
                </a:solidFill>
              </a:rPr>
              <a:t>Dorsal do Sudeste Indiano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1" grpId="0" animBg="1"/>
      <p:bldP spid="18442" grpId="0" animBg="1"/>
      <p:bldP spid="18443" grpId="0" autoUpdateAnimBg="0"/>
      <p:bldP spid="18444" grpId="0" autoUpdateAnimBg="0"/>
      <p:bldP spid="1844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09600" y="5883275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FuturaMdBT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chemeClr val="tx1"/>
                </a:solidFill>
                <a:latin typeface="Arial" charset="0"/>
              </a:rPr>
              <a:t>Fragmentação de uma massa continental e desenvolvimento de </a:t>
            </a:r>
            <a:r>
              <a:rPr lang="en-GB" b="1">
                <a:solidFill>
                  <a:srgbClr val="000066"/>
                </a:solidFill>
                <a:latin typeface="Arial" charset="0"/>
              </a:rPr>
              <a:t>margens continentais passivas</a:t>
            </a:r>
            <a:r>
              <a:rPr lang="en-GB">
                <a:solidFill>
                  <a:schemeClr val="tx1"/>
                </a:solidFill>
                <a:latin typeface="Arial" charset="0"/>
              </a:rPr>
              <a:t>.</a:t>
            </a: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0" y="0"/>
            <a:ext cx="3995738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spcBef>
                <a:spcPts val="1500"/>
              </a:spcBef>
              <a:buClr>
                <a:srgbClr val="000066"/>
              </a:buClr>
              <a:buSzPct val="100000"/>
              <a:buFont typeface="Wingdings" pitchFamily="2" charset="2"/>
              <a:buChar char="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66"/>
                </a:solidFill>
                <a:latin typeface="Arial" charset="0"/>
              </a:rPr>
              <a:t>Formação de oceano pela actividade do rifte</a:t>
            </a:r>
          </a:p>
        </p:txBody>
      </p:sp>
      <p:pic>
        <p:nvPicPr>
          <p:cNvPr id="19465" name="Picture 9" descr="plate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15888"/>
            <a:ext cx="4608512" cy="149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2" descr="diverge plates with opening rift valley animation.gif (18569 bytes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1484313"/>
            <a:ext cx="4751387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4" descr="diverge3 animation  widening ocean.gif (17635 bytes)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038" y="3148013"/>
            <a:ext cx="48958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3" name="Picture 17" descr="diverge4 animated sequence.gif (25011 bytes)"/>
          <p:cNvPicPr>
            <a:picLocks noChangeAspect="1" noChangeArrowheads="1"/>
          </p:cNvPicPr>
          <p:nvPr/>
        </p:nvPicPr>
        <p:blipFill>
          <a:blip r:embed="rId6" cstate="print"/>
          <a:srcRect t="23228"/>
          <a:stretch>
            <a:fillRect/>
          </a:stretch>
        </p:blipFill>
        <p:spPr bwMode="auto">
          <a:xfrm>
            <a:off x="2555875" y="4508500"/>
            <a:ext cx="6192838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"/>
          <p:cNvGrpSpPr>
            <a:grpSpLocks/>
          </p:cNvGrpSpPr>
          <p:nvPr/>
        </p:nvGrpSpPr>
        <p:grpSpPr bwMode="auto">
          <a:xfrm>
            <a:off x="3276600" y="260350"/>
            <a:ext cx="5688013" cy="685800"/>
            <a:chOff x="960" y="144"/>
            <a:chExt cx="4032" cy="432"/>
          </a:xfrm>
        </p:grpSpPr>
        <p:sp>
          <p:nvSpPr>
            <p:cNvPr id="15378" name="AutoShape 2"/>
            <p:cNvSpPr>
              <a:spLocks noChangeArrowheads="1"/>
            </p:cNvSpPr>
            <p:nvPr/>
          </p:nvSpPr>
          <p:spPr bwMode="auto">
            <a:xfrm>
              <a:off x="960" y="144"/>
              <a:ext cx="4032" cy="432"/>
            </a:xfrm>
            <a:prstGeom prst="roundRect">
              <a:avLst>
                <a:gd name="adj" fmla="val 231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5363" name="Text Box 3"/>
            <p:cNvSpPr txBox="1">
              <a:spLocks noChangeArrowheads="1"/>
            </p:cNvSpPr>
            <p:nvPr/>
          </p:nvSpPr>
          <p:spPr bwMode="auto">
            <a:xfrm>
              <a:off x="960" y="144"/>
              <a:ext cx="4032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900"/>
                </a:spcBef>
                <a:buClr>
                  <a:srgbClr val="3333CC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3600" b="1" smtClean="0">
                  <a:solidFill>
                    <a:srgbClr val="33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pitchFamily="66" charset="0"/>
                </a:rPr>
                <a:t>Limites convergentes</a:t>
              </a:r>
              <a:endParaRPr lang="en-GB" sz="3600" b="1" u="sng" smtClea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0" y="4953000"/>
            <a:ext cx="4419600" cy="533400"/>
            <a:chOff x="0" y="3120"/>
            <a:chExt cx="2784" cy="336"/>
          </a:xfrm>
        </p:grpSpPr>
        <p:sp>
          <p:nvSpPr>
            <p:cNvPr id="15376" name="AutoShape 5"/>
            <p:cNvSpPr>
              <a:spLocks noChangeArrowheads="1"/>
            </p:cNvSpPr>
            <p:nvPr/>
          </p:nvSpPr>
          <p:spPr bwMode="auto">
            <a:xfrm>
              <a:off x="0" y="3120"/>
              <a:ext cx="2784" cy="336"/>
            </a:xfrm>
            <a:prstGeom prst="roundRect">
              <a:avLst>
                <a:gd name="adj" fmla="val 296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2" name="Text Box 6"/>
            <p:cNvSpPr txBox="1">
              <a:spLocks noChangeArrowheads="1"/>
            </p:cNvSpPr>
            <p:nvPr/>
          </p:nvSpPr>
          <p:spPr bwMode="auto">
            <a:xfrm>
              <a:off x="0" y="3120"/>
              <a:ext cx="2784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650"/>
                </a:spcBef>
                <a:buClr>
                  <a:srgbClr val="FF33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2600" b="1" smtClean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3. continental - continental </a:t>
              </a:r>
            </a:p>
          </p:txBody>
        </p:sp>
      </p:grpSp>
      <p:grpSp>
        <p:nvGrpSpPr>
          <p:cNvPr id="15367" name="Group 7"/>
          <p:cNvGrpSpPr>
            <a:grpSpLocks/>
          </p:cNvGrpSpPr>
          <p:nvPr/>
        </p:nvGrpSpPr>
        <p:grpSpPr bwMode="auto">
          <a:xfrm>
            <a:off x="0" y="1752600"/>
            <a:ext cx="4038600" cy="533400"/>
            <a:chOff x="0" y="1104"/>
            <a:chExt cx="2544" cy="336"/>
          </a:xfrm>
        </p:grpSpPr>
        <p:sp>
          <p:nvSpPr>
            <p:cNvPr id="15374" name="AutoShape 8"/>
            <p:cNvSpPr>
              <a:spLocks noChangeArrowheads="1"/>
            </p:cNvSpPr>
            <p:nvPr/>
          </p:nvSpPr>
          <p:spPr bwMode="auto">
            <a:xfrm>
              <a:off x="0" y="1104"/>
              <a:ext cx="2544" cy="336"/>
            </a:xfrm>
            <a:prstGeom prst="roundRect">
              <a:avLst>
                <a:gd name="adj" fmla="val 296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3" name="Text Box 9"/>
            <p:cNvSpPr txBox="1">
              <a:spLocks noChangeArrowheads="1"/>
            </p:cNvSpPr>
            <p:nvPr/>
          </p:nvSpPr>
          <p:spPr bwMode="auto">
            <a:xfrm>
              <a:off x="0" y="1104"/>
              <a:ext cx="2544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650"/>
                </a:spcBef>
                <a:buClr>
                  <a:srgbClr val="FF33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2600" b="1" smtClean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1. oceânica - continental</a:t>
              </a:r>
            </a:p>
          </p:txBody>
        </p:sp>
      </p:grpSp>
      <p:grpSp>
        <p:nvGrpSpPr>
          <p:cNvPr id="15370" name="Group 10"/>
          <p:cNvGrpSpPr>
            <a:grpSpLocks/>
          </p:cNvGrpSpPr>
          <p:nvPr/>
        </p:nvGrpSpPr>
        <p:grpSpPr bwMode="auto">
          <a:xfrm>
            <a:off x="0" y="3352800"/>
            <a:ext cx="3851275" cy="609600"/>
            <a:chOff x="0" y="2112"/>
            <a:chExt cx="2256" cy="384"/>
          </a:xfrm>
        </p:grpSpPr>
        <p:sp>
          <p:nvSpPr>
            <p:cNvPr id="15372" name="AutoShape 11"/>
            <p:cNvSpPr>
              <a:spLocks noChangeArrowheads="1"/>
            </p:cNvSpPr>
            <p:nvPr/>
          </p:nvSpPr>
          <p:spPr bwMode="auto">
            <a:xfrm>
              <a:off x="0" y="2112"/>
              <a:ext cx="2256" cy="384"/>
            </a:xfrm>
            <a:prstGeom prst="roundRect">
              <a:avLst>
                <a:gd name="adj" fmla="val 259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" name="Text Box 12"/>
            <p:cNvSpPr txBox="1">
              <a:spLocks noChangeArrowheads="1"/>
            </p:cNvSpPr>
            <p:nvPr/>
          </p:nvSpPr>
          <p:spPr bwMode="auto">
            <a:xfrm>
              <a:off x="0" y="2112"/>
              <a:ext cx="2256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650"/>
                </a:spcBef>
                <a:buClr>
                  <a:srgbClr val="FF33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2600" b="1" smtClean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2. oceânica - oceânica</a:t>
              </a:r>
            </a:p>
          </p:txBody>
        </p:sp>
      </p:grpSp>
      <p:sp>
        <p:nvSpPr>
          <p:cNvPr id="15366" name="AutoShape 13"/>
          <p:cNvSpPr>
            <a:spLocks noChangeArrowheads="1"/>
          </p:cNvSpPr>
          <p:nvPr/>
        </p:nvSpPr>
        <p:spPr bwMode="auto">
          <a:xfrm>
            <a:off x="4800600" y="6172200"/>
            <a:ext cx="3886200" cy="533400"/>
          </a:xfrm>
          <a:prstGeom prst="roundRect">
            <a:avLst>
              <a:gd name="adj" fmla="val 296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grpSp>
        <p:nvGrpSpPr>
          <p:cNvPr id="15380" name="Group 20"/>
          <p:cNvGrpSpPr>
            <a:grpSpLocks/>
          </p:cNvGrpSpPr>
          <p:nvPr/>
        </p:nvGrpSpPr>
        <p:grpSpPr bwMode="auto">
          <a:xfrm>
            <a:off x="4419600" y="1412875"/>
            <a:ext cx="4724400" cy="5257800"/>
            <a:chOff x="2784" y="618"/>
            <a:chExt cx="2976" cy="3312"/>
          </a:xfrm>
        </p:grpSpPr>
        <p:sp>
          <p:nvSpPr>
            <p:cNvPr id="15369" name="AutoShape 15"/>
            <p:cNvSpPr>
              <a:spLocks noChangeArrowheads="1"/>
            </p:cNvSpPr>
            <p:nvPr/>
          </p:nvSpPr>
          <p:spPr bwMode="auto">
            <a:xfrm>
              <a:off x="2784" y="618"/>
              <a:ext cx="2976" cy="3312"/>
            </a:xfrm>
            <a:prstGeom prst="roundRect">
              <a:avLst>
                <a:gd name="adj" fmla="val 32"/>
              </a:avLst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pic>
          <p:nvPicPr>
            <p:cNvPr id="5" name="Picture 16"/>
            <p:cNvPicPr>
              <a:picLocks noChangeAspect="1" noChangeArrowheads="1"/>
            </p:cNvPicPr>
            <p:nvPr/>
          </p:nvPicPr>
          <p:blipFill>
            <a:blip r:embed="rId3" cstate="print"/>
            <a:srcRect l="20692" r="20692" b="31035"/>
            <a:stretch>
              <a:fillRect/>
            </a:stretch>
          </p:blipFill>
          <p:spPr bwMode="auto">
            <a:xfrm>
              <a:off x="2784" y="618"/>
              <a:ext cx="2976" cy="2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1" name="Picture 17"/>
            <p:cNvPicPr>
              <a:picLocks noChangeAspect="1" noChangeArrowheads="1"/>
            </p:cNvPicPr>
            <p:nvPr/>
          </p:nvPicPr>
          <p:blipFill>
            <a:blip r:embed="rId3" cstate="print"/>
            <a:srcRect l="25861" t="67816" r="25000"/>
            <a:stretch>
              <a:fillRect/>
            </a:stretch>
          </p:blipFill>
          <p:spPr bwMode="auto">
            <a:xfrm>
              <a:off x="3016" y="2840"/>
              <a:ext cx="2448" cy="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381" name="Picture 21" descr="placa convergent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333375"/>
            <a:ext cx="2808288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76200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87" name="Group 2"/>
          <p:cNvGrpSpPr>
            <a:grpSpLocks/>
          </p:cNvGrpSpPr>
          <p:nvPr/>
        </p:nvGrpSpPr>
        <p:grpSpPr bwMode="auto">
          <a:xfrm>
            <a:off x="2519363" y="228600"/>
            <a:ext cx="4284662" cy="609600"/>
            <a:chOff x="1872" y="144"/>
            <a:chExt cx="2256" cy="384"/>
          </a:xfrm>
        </p:grpSpPr>
        <p:sp>
          <p:nvSpPr>
            <p:cNvPr id="16396" name="AutoShape 3"/>
            <p:cNvSpPr>
              <a:spLocks noChangeArrowheads="1"/>
            </p:cNvSpPr>
            <p:nvPr/>
          </p:nvSpPr>
          <p:spPr bwMode="auto">
            <a:xfrm>
              <a:off x="1872" y="144"/>
              <a:ext cx="2256" cy="384"/>
            </a:xfrm>
            <a:prstGeom prst="roundRect">
              <a:avLst>
                <a:gd name="adj" fmla="val 259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7412" name="Text Box 4"/>
            <p:cNvSpPr txBox="1">
              <a:spLocks noChangeArrowheads="1"/>
            </p:cNvSpPr>
            <p:nvPr/>
          </p:nvSpPr>
          <p:spPr bwMode="auto">
            <a:xfrm>
              <a:off x="1872" y="144"/>
              <a:ext cx="2256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700"/>
                </a:spcBef>
                <a:buClr>
                  <a:srgbClr val="FF33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2800" b="1" smtClean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2. oceânica - oceânica</a:t>
              </a:r>
            </a:p>
          </p:txBody>
        </p:sp>
      </p:grpSp>
      <p:grpSp>
        <p:nvGrpSpPr>
          <p:cNvPr id="16388" name="Group 5"/>
          <p:cNvGrpSpPr>
            <a:grpSpLocks/>
          </p:cNvGrpSpPr>
          <p:nvPr/>
        </p:nvGrpSpPr>
        <p:grpSpPr bwMode="auto">
          <a:xfrm>
            <a:off x="5562600" y="1628775"/>
            <a:ext cx="2362200" cy="428625"/>
            <a:chOff x="3504" y="1046"/>
            <a:chExt cx="1488" cy="250"/>
          </a:xfrm>
        </p:grpSpPr>
        <p:sp>
          <p:nvSpPr>
            <p:cNvPr id="16394" name="AutoShape 6"/>
            <p:cNvSpPr>
              <a:spLocks noChangeArrowheads="1"/>
            </p:cNvSpPr>
            <p:nvPr/>
          </p:nvSpPr>
          <p:spPr bwMode="auto">
            <a:xfrm>
              <a:off x="3504" y="1046"/>
              <a:ext cx="1488" cy="250"/>
            </a:xfrm>
            <a:prstGeom prst="roundRect">
              <a:avLst>
                <a:gd name="adj" fmla="val 398"/>
              </a:avLst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6395" name="Text Box 7"/>
            <p:cNvSpPr txBox="1">
              <a:spLocks noChangeArrowheads="1"/>
            </p:cNvSpPr>
            <p:nvPr/>
          </p:nvSpPr>
          <p:spPr bwMode="auto">
            <a:xfrm>
              <a:off x="3504" y="1046"/>
              <a:ext cx="14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lnSpc>
                  <a:spcPct val="95000"/>
                </a:lnSpc>
                <a:spcBef>
                  <a:spcPts val="1250"/>
                </a:spcBef>
                <a:buClr>
                  <a:srgbClr val="993300"/>
                </a:buClr>
                <a:buSzPct val="100000"/>
                <a:buFont typeface="Wingdings" pitchFamily="2" charset="2"/>
                <a:buChar char="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000" b="1">
                  <a:solidFill>
                    <a:srgbClr val="993300"/>
                  </a:solidFill>
                </a:rPr>
                <a:t>Arcos de ilhas</a:t>
              </a:r>
            </a:p>
          </p:txBody>
        </p:sp>
      </p:grpSp>
      <p:grpSp>
        <p:nvGrpSpPr>
          <p:cNvPr id="16389" name="Group 8"/>
          <p:cNvGrpSpPr>
            <a:grpSpLocks/>
          </p:cNvGrpSpPr>
          <p:nvPr/>
        </p:nvGrpSpPr>
        <p:grpSpPr bwMode="auto">
          <a:xfrm>
            <a:off x="7696200" y="1628775"/>
            <a:ext cx="990600" cy="431800"/>
            <a:chOff x="4848" y="1056"/>
            <a:chExt cx="624" cy="250"/>
          </a:xfrm>
        </p:grpSpPr>
        <p:sp>
          <p:nvSpPr>
            <p:cNvPr id="16392" name="AutoShape 9"/>
            <p:cNvSpPr>
              <a:spLocks noChangeArrowheads="1"/>
            </p:cNvSpPr>
            <p:nvPr/>
          </p:nvSpPr>
          <p:spPr bwMode="auto">
            <a:xfrm>
              <a:off x="4848" y="1056"/>
              <a:ext cx="624" cy="250"/>
            </a:xfrm>
            <a:prstGeom prst="roundRect">
              <a:avLst>
                <a:gd name="adj" fmla="val 398"/>
              </a:avLst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6393" name="Text Box 10"/>
            <p:cNvSpPr txBox="1">
              <a:spLocks noChangeArrowheads="1"/>
            </p:cNvSpPr>
            <p:nvPr/>
          </p:nvSpPr>
          <p:spPr bwMode="auto">
            <a:xfrm>
              <a:off x="4848" y="1056"/>
              <a:ext cx="624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lnSpc>
                  <a:spcPct val="95000"/>
                </a:lnSpc>
                <a:spcBef>
                  <a:spcPts val="1250"/>
                </a:spcBef>
                <a:buClr>
                  <a:srgbClr val="993300"/>
                </a:buClr>
                <a:buSzPct val="100000"/>
                <a:buFont typeface="Wingdings" pitchFamily="2" charset="2"/>
                <a:buChar char="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000">
                  <a:solidFill>
                    <a:srgbClr val="993300"/>
                  </a:solidFill>
                </a:rPr>
                <a:t> </a:t>
              </a:r>
              <a:r>
                <a:rPr lang="en-GB" sz="2000" b="1">
                  <a:solidFill>
                    <a:srgbClr val="993300"/>
                  </a:solidFill>
                </a:rPr>
                <a:t>fossa</a:t>
              </a:r>
            </a:p>
          </p:txBody>
        </p:sp>
      </p:grpSp>
      <p:sp>
        <p:nvSpPr>
          <p:cNvPr id="16390" name="Freeform 12"/>
          <p:cNvSpPr>
            <a:spLocks noChangeArrowheads="1"/>
          </p:cNvSpPr>
          <p:nvPr/>
        </p:nvSpPr>
        <p:spPr bwMode="auto">
          <a:xfrm>
            <a:off x="7848600" y="3506788"/>
            <a:ext cx="611188" cy="304800"/>
          </a:xfrm>
          <a:custGeom>
            <a:avLst/>
            <a:gdLst>
              <a:gd name="T0" fmla="*/ 610828 w 1698"/>
              <a:gd name="T1" fmla="*/ 227881 h 848"/>
              <a:gd name="T2" fmla="*/ 226766 w 1698"/>
              <a:gd name="T3" fmla="*/ 233273 h 848"/>
              <a:gd name="T4" fmla="*/ 227846 w 1698"/>
              <a:gd name="T5" fmla="*/ 304441 h 848"/>
              <a:gd name="T6" fmla="*/ 0 w 1698"/>
              <a:gd name="T7" fmla="*/ 155635 h 848"/>
              <a:gd name="T8" fmla="*/ 223526 w 1698"/>
              <a:gd name="T9" fmla="*/ 0 h 848"/>
              <a:gd name="T10" fmla="*/ 224606 w 1698"/>
              <a:gd name="T11" fmla="*/ 71527 h 848"/>
              <a:gd name="T12" fmla="*/ 608668 w 1698"/>
              <a:gd name="T13" fmla="*/ 66495 h 848"/>
              <a:gd name="T14" fmla="*/ 610828 w 1698"/>
              <a:gd name="T15" fmla="*/ 227881 h 8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98" h="848">
                <a:moveTo>
                  <a:pt x="1697" y="634"/>
                </a:moveTo>
                <a:lnTo>
                  <a:pt x="630" y="649"/>
                </a:lnTo>
                <a:lnTo>
                  <a:pt x="633" y="847"/>
                </a:lnTo>
                <a:lnTo>
                  <a:pt x="0" y="433"/>
                </a:lnTo>
                <a:lnTo>
                  <a:pt x="621" y="0"/>
                </a:lnTo>
                <a:lnTo>
                  <a:pt x="624" y="199"/>
                </a:lnTo>
                <a:lnTo>
                  <a:pt x="1691" y="185"/>
                </a:lnTo>
                <a:lnTo>
                  <a:pt x="1697" y="634"/>
                </a:lnTo>
              </a:path>
            </a:pathLst>
          </a:custGeom>
          <a:solidFill>
            <a:srgbClr val="CC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6391" name="Freeform 13"/>
          <p:cNvSpPr>
            <a:spLocks noChangeArrowheads="1"/>
          </p:cNvSpPr>
          <p:nvPr/>
        </p:nvSpPr>
        <p:spPr bwMode="auto">
          <a:xfrm>
            <a:off x="4949825" y="3432175"/>
            <a:ext cx="614363" cy="304800"/>
          </a:xfrm>
          <a:custGeom>
            <a:avLst/>
            <a:gdLst>
              <a:gd name="T0" fmla="*/ 7927 w 1705"/>
              <a:gd name="T1" fmla="*/ 52477 h 848"/>
              <a:gd name="T2" fmla="*/ 392400 w 1705"/>
              <a:gd name="T3" fmla="*/ 71168 h 848"/>
              <a:gd name="T4" fmla="*/ 396003 w 1705"/>
              <a:gd name="T5" fmla="*/ 0 h 848"/>
              <a:gd name="T6" fmla="*/ 614003 w 1705"/>
              <a:gd name="T7" fmla="*/ 163542 h 848"/>
              <a:gd name="T8" fmla="*/ 380869 w 1705"/>
              <a:gd name="T9" fmla="*/ 304441 h 848"/>
              <a:gd name="T10" fmla="*/ 384472 w 1705"/>
              <a:gd name="T11" fmla="*/ 233273 h 848"/>
              <a:gd name="T12" fmla="*/ 0 w 1705"/>
              <a:gd name="T13" fmla="*/ 214223 h 848"/>
              <a:gd name="T14" fmla="*/ 7927 w 1705"/>
              <a:gd name="T15" fmla="*/ 52477 h 8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05" h="848">
                <a:moveTo>
                  <a:pt x="22" y="146"/>
                </a:moveTo>
                <a:lnTo>
                  <a:pt x="1089" y="198"/>
                </a:lnTo>
                <a:lnTo>
                  <a:pt x="1099" y="0"/>
                </a:lnTo>
                <a:lnTo>
                  <a:pt x="1704" y="455"/>
                </a:lnTo>
                <a:lnTo>
                  <a:pt x="1057" y="847"/>
                </a:lnTo>
                <a:lnTo>
                  <a:pt x="1067" y="649"/>
                </a:lnTo>
                <a:lnTo>
                  <a:pt x="0" y="596"/>
                </a:lnTo>
                <a:lnTo>
                  <a:pt x="22" y="146"/>
                </a:lnTo>
              </a:path>
            </a:pathLst>
          </a:custGeom>
          <a:solidFill>
            <a:srgbClr val="CC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4"/>
          <p:cNvGrpSpPr>
            <a:grpSpLocks/>
          </p:cNvGrpSpPr>
          <p:nvPr/>
        </p:nvGrpSpPr>
        <p:grpSpPr bwMode="auto">
          <a:xfrm>
            <a:off x="1979613" y="260350"/>
            <a:ext cx="5327650" cy="609600"/>
            <a:chOff x="1872" y="144"/>
            <a:chExt cx="2256" cy="384"/>
          </a:xfrm>
        </p:grpSpPr>
        <p:sp>
          <p:nvSpPr>
            <p:cNvPr id="17413" name="AutoShape 5"/>
            <p:cNvSpPr>
              <a:spLocks noChangeArrowheads="1"/>
            </p:cNvSpPr>
            <p:nvPr/>
          </p:nvSpPr>
          <p:spPr bwMode="auto">
            <a:xfrm>
              <a:off x="1872" y="144"/>
              <a:ext cx="2256" cy="384"/>
            </a:xfrm>
            <a:prstGeom prst="roundRect">
              <a:avLst>
                <a:gd name="adj" fmla="val 259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64518" name="Text Box 6"/>
            <p:cNvSpPr txBox="1">
              <a:spLocks noChangeArrowheads="1"/>
            </p:cNvSpPr>
            <p:nvPr/>
          </p:nvSpPr>
          <p:spPr bwMode="auto">
            <a:xfrm>
              <a:off x="1872" y="144"/>
              <a:ext cx="2256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700"/>
                </a:spcBef>
                <a:buClr>
                  <a:srgbClr val="FF33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2800" b="1" smtClean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3. continental - continental</a:t>
              </a:r>
            </a:p>
          </p:txBody>
        </p:sp>
      </p:grpSp>
      <p:pic>
        <p:nvPicPr>
          <p:cNvPr id="17411" name="Picture 7" descr="formação-himalaias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700213"/>
            <a:ext cx="6840538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0" name="Picture 8" descr="himalaias"/>
          <p:cNvPicPr>
            <a:picLocks noChangeAspect="1" noChangeArrowheads="1"/>
          </p:cNvPicPr>
          <p:nvPr/>
        </p:nvPicPr>
        <p:blipFill>
          <a:blip r:embed="rId3" cstate="print"/>
          <a:srcRect l="2754" r="2754"/>
          <a:stretch>
            <a:fillRect/>
          </a:stretch>
        </p:blipFill>
        <p:spPr bwMode="auto">
          <a:xfrm>
            <a:off x="1042988" y="836613"/>
            <a:ext cx="7273925" cy="577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"/>
          <p:cNvGrpSpPr>
            <a:grpSpLocks/>
          </p:cNvGrpSpPr>
          <p:nvPr/>
        </p:nvGrpSpPr>
        <p:grpSpPr bwMode="auto">
          <a:xfrm>
            <a:off x="179388" y="333375"/>
            <a:ext cx="5791200" cy="685800"/>
            <a:chOff x="1056" y="144"/>
            <a:chExt cx="3648" cy="432"/>
          </a:xfrm>
        </p:grpSpPr>
        <p:sp>
          <p:nvSpPr>
            <p:cNvPr id="18440" name="AutoShape 2"/>
            <p:cNvSpPr>
              <a:spLocks noChangeArrowheads="1"/>
            </p:cNvSpPr>
            <p:nvPr/>
          </p:nvSpPr>
          <p:spPr bwMode="auto">
            <a:xfrm>
              <a:off x="1056" y="144"/>
              <a:ext cx="3648" cy="432"/>
            </a:xfrm>
            <a:prstGeom prst="roundRect">
              <a:avLst>
                <a:gd name="adj" fmla="val 231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24579" name="Text Box 3"/>
            <p:cNvSpPr txBox="1">
              <a:spLocks noChangeArrowheads="1"/>
            </p:cNvSpPr>
            <p:nvPr/>
          </p:nvSpPr>
          <p:spPr bwMode="auto">
            <a:xfrm>
              <a:off x="1056" y="144"/>
              <a:ext cx="3648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marL="341313" indent="-341313"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1225" algn="l"/>
                  <a:tab pos="1825625" algn="l"/>
                  <a:tab pos="2740025" algn="l"/>
                  <a:tab pos="3654425" algn="l"/>
                  <a:tab pos="4568825" algn="l"/>
                  <a:tab pos="5483225" algn="l"/>
                  <a:tab pos="6397625" algn="l"/>
                  <a:tab pos="7312025" algn="l"/>
                  <a:tab pos="8226425" algn="l"/>
                  <a:tab pos="9140825" algn="l"/>
                  <a:tab pos="10055225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ts val="900"/>
                </a:spcBef>
                <a:buClr>
                  <a:srgbClr val="3333CC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GB" sz="3600" b="1" smtClean="0">
                  <a:solidFill>
                    <a:srgbClr val="3333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pitchFamily="66" charset="0"/>
                </a:rPr>
                <a:t>Limites conservativos</a:t>
              </a:r>
            </a:p>
          </p:txBody>
        </p:sp>
      </p:grp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81200"/>
            <a:ext cx="29305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646238"/>
            <a:ext cx="3124200" cy="502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179388" y="5943600"/>
            <a:ext cx="286861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spcBef>
                <a:spcPts val="1125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>
                <a:solidFill>
                  <a:schemeClr val="tx1"/>
                </a:solidFill>
                <a:latin typeface="Arial" charset="0"/>
              </a:rPr>
              <a:t>Falha de San Andreas</a:t>
            </a:r>
          </a:p>
        </p:txBody>
      </p:sp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1628775"/>
            <a:ext cx="2362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Picture 13" descr="placatransform_ani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325" y="188913"/>
            <a:ext cx="2232025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684213" y="476250"/>
            <a:ext cx="7848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t-PT" sz="4400" b="1">
                <a:solidFill>
                  <a:srgbClr val="006699"/>
                </a:solidFill>
                <a:latin typeface="Comic Sans MS" pitchFamily="66" charset="0"/>
              </a:rPr>
              <a:t>A Terra aumenta de volume?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468313" y="333375"/>
            <a:ext cx="8027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t-PT" sz="2000">
                <a:solidFill>
                  <a:schemeClr val="accent2"/>
                </a:solidFill>
                <a:latin typeface="Comic Sans MS" pitchFamily="66" charset="0"/>
              </a:rPr>
              <a:t>As placas litosféricas são construídas nas dorsais médio-oceânicas</a:t>
            </a:r>
          </a:p>
        </p:txBody>
      </p:sp>
      <p:pic>
        <p:nvPicPr>
          <p:cNvPr id="67589" name="Picture 5" descr="exp_fund_ocea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125538"/>
            <a:ext cx="3200400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611188" y="3429000"/>
            <a:ext cx="5284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t-PT" sz="2000">
                <a:solidFill>
                  <a:schemeClr val="accent2"/>
                </a:solidFill>
                <a:latin typeface="Comic Sans MS" pitchFamily="66" charset="0"/>
              </a:rPr>
              <a:t>… e são destruídas nas zonas de subducção.</a:t>
            </a:r>
          </a:p>
        </p:txBody>
      </p:sp>
      <p:pic>
        <p:nvPicPr>
          <p:cNvPr id="67591" name="Picture 7" descr="subducção_ani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4076700"/>
            <a:ext cx="32004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/>
      <p:bldP spid="675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684213" y="26035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pt-PT" sz="4400" b="1">
                <a:solidFill>
                  <a:srgbClr val="006699"/>
                </a:solidFill>
                <a:latin typeface="Comic Sans MS" pitchFamily="66" charset="0"/>
              </a:rPr>
              <a:t>Porque se movem as placas?</a:t>
            </a:r>
          </a:p>
        </p:txBody>
      </p:sp>
      <p:pic>
        <p:nvPicPr>
          <p:cNvPr id="21507" name="Picture 6" descr="Pangeia anim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341438"/>
            <a:ext cx="7345362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correntes convecçao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196975"/>
            <a:ext cx="28781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4572000" y="2781300"/>
            <a:ext cx="4176713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PT">
                <a:solidFill>
                  <a:schemeClr val="tx1"/>
                </a:solidFill>
                <a:latin typeface="Arial" charset="0"/>
              </a:rPr>
              <a:t>Há uma diferença de temperaturas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pt-PT">
                <a:solidFill>
                  <a:schemeClr val="tx1"/>
                </a:solidFill>
                <a:latin typeface="Arial" charset="0"/>
              </a:rPr>
              <a:t>Há subida e descida de materiais consoante a sua temperatura</a:t>
            </a: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900113" y="260350"/>
            <a:ext cx="737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t-PT">
                <a:solidFill>
                  <a:srgbClr val="FF6600"/>
                </a:solidFill>
                <a:latin typeface="Comic Sans MS" pitchFamily="66" charset="0"/>
              </a:rPr>
              <a:t>A</a:t>
            </a:r>
            <a:r>
              <a:rPr lang="pt-PT">
                <a:solidFill>
                  <a:srgbClr val="FFCC00"/>
                </a:solidFill>
                <a:latin typeface="Comic Sans MS" pitchFamily="66" charset="0"/>
              </a:rPr>
              <a:t> </a:t>
            </a:r>
            <a:r>
              <a:rPr lang="pt-PT">
                <a:solidFill>
                  <a:schemeClr val="accent2"/>
                </a:solidFill>
                <a:latin typeface="Comic Sans MS" pitchFamily="66" charset="0"/>
              </a:rPr>
              <a:t>– Hipótese das correntes de convecção do manto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0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684213" y="620713"/>
            <a:ext cx="737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t-PT">
                <a:solidFill>
                  <a:srgbClr val="FF6600"/>
                </a:solidFill>
                <a:latin typeface="Comic Sans MS" pitchFamily="66" charset="0"/>
              </a:rPr>
              <a:t>A</a:t>
            </a:r>
            <a:r>
              <a:rPr lang="pt-PT">
                <a:solidFill>
                  <a:srgbClr val="FFCC00"/>
                </a:solidFill>
                <a:latin typeface="Comic Sans MS" pitchFamily="66" charset="0"/>
              </a:rPr>
              <a:t> </a:t>
            </a:r>
            <a:r>
              <a:rPr lang="pt-PT">
                <a:solidFill>
                  <a:schemeClr val="accent2"/>
                </a:solidFill>
                <a:latin typeface="Comic Sans MS" pitchFamily="66" charset="0"/>
              </a:rPr>
              <a:t>– Hipótese das correntes de convecção do manto</a:t>
            </a:r>
          </a:p>
        </p:txBody>
      </p:sp>
      <p:pic>
        <p:nvPicPr>
          <p:cNvPr id="69639" name="Picture 7" descr="esquema globo terrestre"/>
          <p:cNvPicPr>
            <a:picLocks noChangeAspect="1" noChangeArrowheads="1"/>
          </p:cNvPicPr>
          <p:nvPr/>
        </p:nvPicPr>
        <p:blipFill>
          <a:blip r:embed="rId2" cstate="print"/>
          <a:srcRect l="919"/>
          <a:stretch>
            <a:fillRect/>
          </a:stretch>
        </p:blipFill>
        <p:spPr bwMode="auto">
          <a:xfrm>
            <a:off x="1258888" y="1268413"/>
            <a:ext cx="6624637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delo de apresentação predefinido">
  <a:themeElements>
    <a:clrScheme name="Modelo de apresentação predefini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elo de apresentação predefini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elo de apresentação predefini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266</Words>
  <Application>Microsoft Office PowerPoint</Application>
  <PresentationFormat>Apresentação no Ecrã (4:3)</PresentationFormat>
  <Paragraphs>50</Paragraphs>
  <Slides>22</Slides>
  <Notes>11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29" baseType="lpstr">
      <vt:lpstr>Times New Roman</vt:lpstr>
      <vt:lpstr>Arial</vt:lpstr>
      <vt:lpstr>Comic Sans MS</vt:lpstr>
      <vt:lpstr>English111 Vivace BT</vt:lpstr>
      <vt:lpstr>FuturaMdBT</vt:lpstr>
      <vt:lpstr>Wingdings</vt:lpstr>
      <vt:lpstr>Modelo de apresentação predefinido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ELSA</dc:creator>
  <cp:lastModifiedBy>ELSA</cp:lastModifiedBy>
  <cp:revision>32</cp:revision>
  <dcterms:modified xsi:type="dcterms:W3CDTF">2012-12-27T22:22:27Z</dcterms:modified>
</cp:coreProperties>
</file>